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4" r:id="rId3"/>
    <p:sldId id="266" r:id="rId4"/>
    <p:sldId id="271" r:id="rId5"/>
    <p:sldId id="257" r:id="rId6"/>
    <p:sldId id="267" r:id="rId7"/>
    <p:sldId id="269" r:id="rId8"/>
    <p:sldId id="270" r:id="rId9"/>
    <p:sldId id="272" r:id="rId10"/>
    <p:sldId id="273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6F8"/>
    <a:srgbClr val="06AAE8"/>
    <a:srgbClr val="FFC841"/>
    <a:srgbClr val="444444"/>
    <a:srgbClr val="3399FF"/>
    <a:srgbClr val="F8F8F8"/>
    <a:srgbClr val="9B9A9A"/>
    <a:srgbClr val="303030"/>
    <a:srgbClr val="70D4FA"/>
    <a:srgbClr val="A1E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62" autoAdjust="0"/>
  </p:normalViewPr>
  <p:slideViewPr>
    <p:cSldViewPr>
      <p:cViewPr varScale="1">
        <p:scale>
          <a:sx n="66" d="100"/>
          <a:sy n="66" d="100"/>
        </p:scale>
        <p:origin x="-141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F95E7-8E21-4235-80B0-A3D659EBAF79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4D45F-FD92-4EEF-84EF-D6462FA67F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004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944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93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16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20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3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34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69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92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50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62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BDFA-D658-472B-8121-988FE0B5617C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97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BE5A9-D852-4447-8859-223746DBD25B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328718"/>
            <a:ext cx="1326282" cy="404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" y="6237312"/>
            <a:ext cx="1512168" cy="53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1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flipV="1">
            <a:off x="-396552" y="6165304"/>
            <a:ext cx="9937104" cy="771550"/>
          </a:xfrm>
          <a:prstGeom prst="parallelogram">
            <a:avLst/>
          </a:prstGeom>
          <a:solidFill>
            <a:srgbClr val="3030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0" y="-27384"/>
            <a:ext cx="7807495" cy="6885384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l="-17070" r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ight Triangle 5"/>
          <p:cNvSpPr/>
          <p:nvPr/>
        </p:nvSpPr>
        <p:spPr>
          <a:xfrm rot="10800000">
            <a:off x="5076052" y="-27384"/>
            <a:ext cx="4064099" cy="10297144"/>
          </a:xfrm>
          <a:prstGeom prst="rtTriangle">
            <a:avLst/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arallelogram 7"/>
          <p:cNvSpPr/>
          <p:nvPr/>
        </p:nvSpPr>
        <p:spPr>
          <a:xfrm flipV="1">
            <a:off x="971600" y="5877272"/>
            <a:ext cx="8352928" cy="288032"/>
          </a:xfrm>
          <a:prstGeom prst="parallelogram">
            <a:avLst>
              <a:gd name="adj" fmla="val 51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Freeform 18"/>
          <p:cNvSpPr/>
          <p:nvPr/>
        </p:nvSpPr>
        <p:spPr>
          <a:xfrm>
            <a:off x="60176" y="2968352"/>
            <a:ext cx="6096000" cy="1180728"/>
          </a:xfrm>
          <a:custGeom>
            <a:avLst/>
            <a:gdLst>
              <a:gd name="connsiteX0" fmla="*/ 0 w 6096000"/>
              <a:gd name="connsiteY0" fmla="*/ 0 h 3657600"/>
              <a:gd name="connsiteX1" fmla="*/ 6096000 w 6096000"/>
              <a:gd name="connsiteY1" fmla="*/ 0 h 3657600"/>
              <a:gd name="connsiteX2" fmla="*/ 6096000 w 6096000"/>
              <a:gd name="connsiteY2" fmla="*/ 3657600 h 3657600"/>
              <a:gd name="connsiteX3" fmla="*/ 0 w 6096000"/>
              <a:gd name="connsiteY3" fmla="*/ 3657600 h 3657600"/>
              <a:gd name="connsiteX4" fmla="*/ 0 w 60960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3657600">
                <a:moveTo>
                  <a:pt x="0" y="0"/>
                </a:moveTo>
                <a:lnTo>
                  <a:pt x="6096000" y="0"/>
                </a:lnTo>
                <a:lnTo>
                  <a:pt x="6096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0" tIns="304800" rIns="304800" bIns="304800" numCol="1" spcCol="1270" anchor="ctr" anchorCtr="0">
            <a:noAutofit/>
          </a:bodyPr>
          <a:lstStyle/>
          <a:p>
            <a:pPr lvl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8000" kern="1200" dirty="0" smtClean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Procured</a:t>
            </a:r>
            <a:endParaRPr lang="en-IN" sz="8000" kern="1200" dirty="0">
              <a:solidFill>
                <a:schemeClr val="accent6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5816" y="386104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An online test platform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0800000" flipV="1">
            <a:off x="-612576" y="-27383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arallelogram 4"/>
          <p:cNvSpPr/>
          <p:nvPr/>
        </p:nvSpPr>
        <p:spPr>
          <a:xfrm flipV="1">
            <a:off x="827584" y="-27383"/>
            <a:ext cx="720080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arallelogram 6"/>
          <p:cNvSpPr/>
          <p:nvPr/>
        </p:nvSpPr>
        <p:spPr>
          <a:xfrm flipV="1">
            <a:off x="1331640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Parallelogram 8"/>
          <p:cNvSpPr/>
          <p:nvPr/>
        </p:nvSpPr>
        <p:spPr>
          <a:xfrm flipV="1">
            <a:off x="8100392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691680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Technology Stack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79512" y="485464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79512" y="2708920"/>
            <a:ext cx="8712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8190" y="764704"/>
            <a:ext cx="385555" cy="1800200"/>
          </a:xfrm>
          <a:prstGeom prst="rect">
            <a:avLst/>
          </a:prstGeom>
          <a:solidFill>
            <a:srgbClr val="47C6F8"/>
          </a:solidFill>
        </p:spPr>
        <p:txBody>
          <a:bodyPr vert="wordArtVert" wrap="square" rtlCol="0">
            <a:spAutoFit/>
          </a:bodyPr>
          <a:lstStyle/>
          <a:p>
            <a:pPr algn="ctr"/>
            <a:r>
              <a:rPr lang="en-IN" sz="1100" dirty="0" smtClean="0"/>
              <a:t>FRONTEND</a:t>
            </a:r>
            <a:endParaRPr lang="en-IN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467544" y="4998662"/>
            <a:ext cx="385555" cy="1814714"/>
          </a:xfrm>
          <a:prstGeom prst="rect">
            <a:avLst/>
          </a:prstGeom>
          <a:solidFill>
            <a:srgbClr val="47C6F8"/>
          </a:solidFill>
        </p:spPr>
        <p:txBody>
          <a:bodyPr vert="wordArtVert" wrap="square" rtlCol="0">
            <a:spAutoFit/>
          </a:bodyPr>
          <a:lstStyle/>
          <a:p>
            <a:pPr algn="ctr"/>
            <a:r>
              <a:rPr lang="en-IN" sz="1100" dirty="0" smtClean="0"/>
              <a:t>DATABASE</a:t>
            </a:r>
            <a:endParaRPr lang="en-IN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467544" y="2924944"/>
            <a:ext cx="385555" cy="1628800"/>
          </a:xfrm>
          <a:prstGeom prst="rect">
            <a:avLst/>
          </a:prstGeom>
          <a:solidFill>
            <a:srgbClr val="47C6F8"/>
          </a:solidFill>
        </p:spPr>
        <p:txBody>
          <a:bodyPr vert="wordArtVert" wrap="square" rtlCol="0">
            <a:spAutoFit/>
          </a:bodyPr>
          <a:lstStyle/>
          <a:p>
            <a:pPr algn="ctr"/>
            <a:r>
              <a:rPr lang="en-IN" sz="1100" dirty="0" smtClean="0"/>
              <a:t>BACKEND</a:t>
            </a:r>
            <a:endParaRPr lang="en-IN" sz="11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2" y="1340768"/>
            <a:ext cx="3093914" cy="8235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90" y="1308456"/>
            <a:ext cx="2163030" cy="82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140968"/>
            <a:ext cx="3507186" cy="94869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25" y="5582370"/>
            <a:ext cx="2676151" cy="7269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301208"/>
            <a:ext cx="1836684" cy="94991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t="33268" r="19005" b="31124"/>
          <a:stretch/>
        </p:blipFill>
        <p:spPr>
          <a:xfrm>
            <a:off x="6391222" y="3141155"/>
            <a:ext cx="1997202" cy="12239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26605" y="2924944"/>
            <a:ext cx="385555" cy="1628800"/>
          </a:xfrm>
          <a:prstGeom prst="rect">
            <a:avLst/>
          </a:prstGeom>
          <a:solidFill>
            <a:srgbClr val="47C6F8"/>
          </a:solidFill>
        </p:spPr>
        <p:txBody>
          <a:bodyPr vert="wordArtVert" wrap="square" rtlCol="0">
            <a:spAutoFit/>
          </a:bodyPr>
          <a:lstStyle>
            <a:defPPr>
              <a:defRPr lang="en-US"/>
            </a:defPPr>
            <a:lvl1pPr algn="ctr">
              <a:defRPr sz="1100"/>
            </a:lvl1pPr>
          </a:lstStyle>
          <a:p>
            <a:r>
              <a:rPr lang="en-IN" dirty="0" smtClean="0"/>
              <a:t>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014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12576" y="-27383"/>
            <a:ext cx="10585176" cy="936103"/>
            <a:chOff x="-612576" y="-27383"/>
            <a:chExt cx="10585176" cy="936103"/>
          </a:xfrm>
        </p:grpSpPr>
        <p:sp>
          <p:nvSpPr>
            <p:cNvPr id="5" name="Parallelogram 4"/>
            <p:cNvSpPr/>
            <p:nvPr/>
          </p:nvSpPr>
          <p:spPr>
            <a:xfrm rot="10800000" flipV="1">
              <a:off x="-612576" y="-27383"/>
              <a:ext cx="1872208" cy="648072"/>
            </a:xfrm>
            <a:prstGeom prst="parallelogram">
              <a:avLst>
                <a:gd name="adj" fmla="val 60834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Parallelogram 7"/>
            <p:cNvSpPr/>
            <p:nvPr/>
          </p:nvSpPr>
          <p:spPr>
            <a:xfrm flipV="1">
              <a:off x="827584" y="-27383"/>
              <a:ext cx="720080" cy="648072"/>
            </a:xfrm>
            <a:prstGeom prst="parallelogram">
              <a:avLst>
                <a:gd name="adj" fmla="val 60834"/>
              </a:avLst>
            </a:prstGeom>
            <a:solidFill>
              <a:srgbClr val="47C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Parallelogram 8"/>
            <p:cNvSpPr/>
            <p:nvPr/>
          </p:nvSpPr>
          <p:spPr>
            <a:xfrm flipV="1">
              <a:off x="1331640" y="260648"/>
              <a:ext cx="7200800" cy="648072"/>
            </a:xfrm>
            <a:prstGeom prst="parallelogram">
              <a:avLst>
                <a:gd name="adj" fmla="val 60834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Parallelogram 9"/>
            <p:cNvSpPr/>
            <p:nvPr/>
          </p:nvSpPr>
          <p:spPr>
            <a:xfrm flipV="1">
              <a:off x="8100392" y="260648"/>
              <a:ext cx="1872208" cy="648072"/>
            </a:xfrm>
            <a:prstGeom prst="parallelogram">
              <a:avLst>
                <a:gd name="adj" fmla="val 60834"/>
              </a:avLst>
            </a:prstGeom>
            <a:solidFill>
              <a:srgbClr val="47C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8496" cy="6858000"/>
          </a:xfrm>
          <a:prstGeom prst="rect">
            <a:avLst/>
          </a:prstGeom>
        </p:spPr>
      </p:pic>
      <p:sp>
        <p:nvSpPr>
          <p:cNvPr id="6" name="Right Triangle 5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1916832"/>
            <a:ext cx="741682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Automated surveillance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Social connect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Pre-asses for candidates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Pre-shortlisting for HR’s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Going Mobile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Analysis at forefront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Increased security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691680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Future Scope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69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allelogram 6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Parallelogram 7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Parallelogram 8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Agenda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Right Triangle 10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533495" y="3196349"/>
            <a:ext cx="1" cy="2534507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533496" y="1485365"/>
            <a:ext cx="0" cy="2183021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447321" y="1412776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/>
          <p:cNvSpPr/>
          <p:nvPr/>
        </p:nvSpPr>
        <p:spPr>
          <a:xfrm>
            <a:off x="1456815" y="2604402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/>
          <p:cNvSpPr/>
          <p:nvPr/>
        </p:nvSpPr>
        <p:spPr>
          <a:xfrm>
            <a:off x="1447320" y="3209797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Oval 18"/>
          <p:cNvSpPr/>
          <p:nvPr/>
        </p:nvSpPr>
        <p:spPr>
          <a:xfrm>
            <a:off x="1447321" y="1971839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Oval 20"/>
          <p:cNvSpPr/>
          <p:nvPr/>
        </p:nvSpPr>
        <p:spPr>
          <a:xfrm>
            <a:off x="1456815" y="4437112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TextBox 21"/>
          <p:cNvSpPr txBox="1"/>
          <p:nvPr/>
        </p:nvSpPr>
        <p:spPr>
          <a:xfrm>
            <a:off x="1835696" y="133147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What is Procured?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835696" y="1907540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Problem Statement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1835696" y="249289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Why Procured?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1835696" y="313167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Domain wise scenarios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1835696" y="371703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Class Diagram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1835696" y="429309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Admin Workbench</a:t>
            </a:r>
            <a:endParaRPr lang="en-IN" dirty="0"/>
          </a:p>
        </p:txBody>
      </p:sp>
      <p:sp>
        <p:nvSpPr>
          <p:cNvPr id="29" name="Oval 28"/>
          <p:cNvSpPr/>
          <p:nvPr/>
        </p:nvSpPr>
        <p:spPr>
          <a:xfrm>
            <a:off x="1447321" y="5000934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Oval 29"/>
          <p:cNvSpPr/>
          <p:nvPr/>
        </p:nvSpPr>
        <p:spPr>
          <a:xfrm>
            <a:off x="1447321" y="5640388"/>
            <a:ext cx="172351" cy="1895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Oval 30"/>
          <p:cNvSpPr/>
          <p:nvPr/>
        </p:nvSpPr>
        <p:spPr>
          <a:xfrm>
            <a:off x="1447321" y="3789040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TextBox 31"/>
          <p:cNvSpPr txBox="1"/>
          <p:nvPr/>
        </p:nvSpPr>
        <p:spPr>
          <a:xfrm>
            <a:off x="1835696" y="4859868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User Workbench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1835696" y="5507940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Technology Stack</a:t>
            </a:r>
            <a:endParaRPr lang="en-IN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533495" y="5805264"/>
            <a:ext cx="0" cy="589552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447321" y="6309320"/>
            <a:ext cx="172351" cy="1723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TextBox 37"/>
          <p:cNvSpPr txBox="1"/>
          <p:nvPr/>
        </p:nvSpPr>
        <p:spPr>
          <a:xfrm>
            <a:off x="1835696" y="6228020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What's next?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2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37603" b="24794"/>
          <a:stretch/>
        </p:blipFill>
        <p:spPr>
          <a:xfrm>
            <a:off x="3491880" y="404664"/>
            <a:ext cx="2111558" cy="434864"/>
          </a:xfrm>
          <a:prstGeom prst="rect">
            <a:avLst/>
          </a:prstGeom>
        </p:spPr>
      </p:pic>
      <p:sp>
        <p:nvSpPr>
          <p:cNvPr id="12" name="Shape 113"/>
          <p:cNvSpPr/>
          <p:nvPr/>
        </p:nvSpPr>
        <p:spPr>
          <a:xfrm>
            <a:off x="323528" y="1795332"/>
            <a:ext cx="4761270" cy="1993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algn="just" defTabSz="8255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lang="en-US" sz="1800" dirty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Online examination project </a:t>
            </a:r>
            <a:r>
              <a:rPr lang="en-US" sz="1800" dirty="0" smtClean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is </a:t>
            </a:r>
            <a:r>
              <a:rPr lang="en-US" sz="1800" dirty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a web portal </a:t>
            </a:r>
            <a:r>
              <a:rPr lang="en-US" sz="1800" dirty="0" smtClean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aiming at helping the employers to ease the campus recruitment process by conducting </a:t>
            </a:r>
            <a:r>
              <a:rPr lang="en-US" sz="1800" dirty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different examinations from this site for their hiring </a:t>
            </a:r>
            <a:r>
              <a:rPr lang="en-US" sz="1800" dirty="0" smtClean="0">
                <a:solidFill>
                  <a:srgbClr val="444444"/>
                </a:solidFill>
                <a:latin typeface="Leelawadee UI" panose="020B0502040204020203" pitchFamily="34" charset="-34"/>
                <a:ea typeface="Lato Light" panose="020F0502020204030203" pitchFamily="34" charset="0"/>
                <a:cs typeface="Leelawadee UI" panose="020B0502040204020203" pitchFamily="34" charset="-34"/>
              </a:rPr>
              <a:t>process while at the same time enhancing the experience of test takers and evaluators</a:t>
            </a:r>
            <a:endParaRPr sz="2000" dirty="0">
              <a:solidFill>
                <a:srgbClr val="444444"/>
              </a:solidFill>
              <a:latin typeface="Leelawadee UI" panose="020B0502040204020203" pitchFamily="34" charset="-34"/>
              <a:ea typeface="Lato Light" panose="020F050202020403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9" name="Shape 119"/>
          <p:cNvSpPr/>
          <p:nvPr/>
        </p:nvSpPr>
        <p:spPr>
          <a:xfrm flipV="1">
            <a:off x="5364087" y="1343640"/>
            <a:ext cx="1" cy="438961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27093" tIns="27093" rIns="27093" bIns="27093" anchor="ctr"/>
          <a:lstStyle/>
          <a:p>
            <a:pPr lvl="0" defTabSz="8255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Shape 116"/>
          <p:cNvSpPr/>
          <p:nvPr/>
        </p:nvSpPr>
        <p:spPr>
          <a:xfrm>
            <a:off x="323528" y="4011891"/>
            <a:ext cx="1448901" cy="1217309"/>
          </a:xfrm>
          <a:prstGeom prst="rect">
            <a:avLst/>
          </a:prstGeom>
          <a:solidFill>
            <a:srgbClr val="47C6F8"/>
          </a:solidFill>
          <a:ln w="12700">
            <a:solidFill>
              <a:srgbClr val="3399FF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8255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IN" sz="1500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On stop platform for all the preinterview processes</a:t>
            </a:r>
            <a:endParaRPr sz="1500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1" name="Shape 117"/>
          <p:cNvSpPr/>
          <p:nvPr/>
        </p:nvSpPr>
        <p:spPr>
          <a:xfrm>
            <a:off x="1979712" y="4011891"/>
            <a:ext cx="1448901" cy="1215778"/>
          </a:xfrm>
          <a:prstGeom prst="rect">
            <a:avLst/>
          </a:prstGeom>
          <a:solidFill>
            <a:srgbClr val="47C6F8"/>
          </a:solidFill>
          <a:ln w="12700">
            <a:solidFill>
              <a:srgbClr val="3399FF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8255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IN" sz="1500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Reducing overheads faced by the HR</a:t>
            </a:r>
            <a:endParaRPr sz="1500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2" name="Shape 118"/>
          <p:cNvSpPr/>
          <p:nvPr/>
        </p:nvSpPr>
        <p:spPr>
          <a:xfrm>
            <a:off x="3635896" y="4011891"/>
            <a:ext cx="1448902" cy="1215778"/>
          </a:xfrm>
          <a:prstGeom prst="rect">
            <a:avLst/>
          </a:prstGeom>
          <a:solidFill>
            <a:srgbClr val="47C6F8"/>
          </a:solidFill>
          <a:ln w="12700">
            <a:solidFill>
              <a:srgbClr val="3399FF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8255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Initiate business requests and track progress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88" y="1484784"/>
            <a:ext cx="3420000" cy="19239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88" y="3573017"/>
            <a:ext cx="3420000" cy="19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410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Triangle 14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arallelogram 4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arallelogram 7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Problem Statement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484784"/>
            <a:ext cx="799288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GB" dirty="0">
                <a:latin typeface="Leelawadee UI" panose="020B0502040204020203" pitchFamily="34" charset="-34"/>
                <a:cs typeface="Leelawadee UI" panose="020B0502040204020203" pitchFamily="34" charset="-34"/>
              </a:rPr>
              <a:t>“To ameliorate the campus recruitment process by digitising the platform thus enhancing the experience for both test taker and </a:t>
            </a:r>
            <a:r>
              <a:rPr lang="en-GB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evaluator </a:t>
            </a:r>
            <a:r>
              <a:rPr lang="en-GB" dirty="0">
                <a:latin typeface="Leelawadee UI" panose="020B0502040204020203" pitchFamily="34" charset="-34"/>
                <a:cs typeface="Leelawadee UI" panose="020B0502040204020203" pitchFamily="34" charset="-34"/>
              </a:rPr>
              <a:t>while at the same time decrease the cost per hire for the company.”</a:t>
            </a:r>
            <a:endParaRPr lang="en-IN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3284984"/>
            <a:ext cx="77768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IN" dirty="0" smtClean="0"/>
              <a:t>Current Challenges</a:t>
            </a:r>
          </a:p>
          <a:p>
            <a:pPr>
              <a:lnSpc>
                <a:spcPct val="125000"/>
              </a:lnSpc>
            </a:pPr>
            <a:endParaRPr lang="en-IN" dirty="0" smtClean="0"/>
          </a:p>
          <a:p>
            <a:pPr marL="342900" lvl="0" indent="-80963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Paper </a:t>
            </a:r>
            <a:r>
              <a:rPr lang="en-IN" dirty="0"/>
              <a:t>based manual examination which is time consuming and error prone.</a:t>
            </a:r>
          </a:p>
          <a:p>
            <a:pPr marL="342900" lvl="0" indent="-80963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IN" dirty="0"/>
              <a:t>Lack of genuineness and viability of the results.</a:t>
            </a:r>
          </a:p>
          <a:p>
            <a:pPr marL="342900" indent="-80963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dirty="0"/>
              <a:t>Lack of clarity and information about the </a:t>
            </a:r>
            <a:r>
              <a:rPr lang="en-US" dirty="0" smtClean="0"/>
              <a:t>process.</a:t>
            </a:r>
          </a:p>
          <a:p>
            <a:pPr marL="342900" indent="-80963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Excessive overheads by the HR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60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Triangle 14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arallelogram 4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arallelogram 7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Why Procured ?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131840" y="2060848"/>
            <a:ext cx="2880320" cy="720080"/>
          </a:xfrm>
          <a:prstGeom prst="roundRect">
            <a:avLst/>
          </a:prstGeom>
          <a:solidFill>
            <a:srgbClr val="47C6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Product and Platform</a:t>
            </a:r>
            <a:endParaRPr lang="en-IN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3568" y="4005064"/>
            <a:ext cx="2232248" cy="1368152"/>
          </a:xfrm>
          <a:prstGeom prst="roundRect">
            <a:avLst/>
          </a:prstGeom>
          <a:solidFill>
            <a:srgbClr val="47C6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Create , schedule and conduct tests</a:t>
            </a:r>
            <a:endParaRPr lang="en-IN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19872" y="4005064"/>
            <a:ext cx="2232248" cy="1368152"/>
          </a:xfrm>
          <a:prstGeom prst="roundRect">
            <a:avLst/>
          </a:prstGeom>
          <a:solidFill>
            <a:srgbClr val="47C6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Pre-asses for candidates</a:t>
            </a:r>
            <a:endParaRPr lang="en-IN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156176" y="4005064"/>
            <a:ext cx="2232248" cy="1368152"/>
          </a:xfrm>
          <a:prstGeom prst="roundRect">
            <a:avLst/>
          </a:prstGeom>
          <a:solidFill>
            <a:srgbClr val="47C6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44444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View results and real time analytics data</a:t>
            </a:r>
            <a:endParaRPr lang="en-IN" dirty="0">
              <a:solidFill>
                <a:srgbClr val="44444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572000" y="2780928"/>
            <a:ext cx="0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0" y="3392996"/>
            <a:ext cx="270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71700" y="3392996"/>
            <a:ext cx="270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36296" y="3392996"/>
            <a:ext cx="0" cy="612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7704" y="3392996"/>
            <a:ext cx="0" cy="612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656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sldNum" sz="quarter" idx="4294967295"/>
          </p:nvPr>
        </p:nvSpPr>
        <p:spPr>
          <a:xfrm>
            <a:off x="683568" y="6259155"/>
            <a:ext cx="2133602" cy="26110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291" tIns="32146" rIns="64291" bIns="32146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100">
                <a:solidFill>
                  <a:srgbClr val="888888"/>
                </a:solidFill>
              </a:rPr>
              <a:t>6</a:t>
            </a:fld>
            <a:endParaRPr sz="1100">
              <a:solidFill>
                <a:srgbClr val="888888"/>
              </a:solidFill>
            </a:endParaRPr>
          </a:p>
        </p:txBody>
      </p:sp>
      <p:grpSp>
        <p:nvGrpSpPr>
          <p:cNvPr id="140" name="Group 140"/>
          <p:cNvGrpSpPr/>
          <p:nvPr/>
        </p:nvGrpSpPr>
        <p:grpSpPr>
          <a:xfrm>
            <a:off x="1090451" y="1161895"/>
            <a:ext cx="1609341" cy="3328055"/>
            <a:chOff x="-1" y="0"/>
            <a:chExt cx="2288839" cy="4410895"/>
          </a:xfrm>
        </p:grpSpPr>
        <p:sp>
          <p:nvSpPr>
            <p:cNvPr id="138" name="Shape 138"/>
            <p:cNvSpPr/>
            <p:nvPr/>
          </p:nvSpPr>
          <p:spPr>
            <a:xfrm>
              <a:off x="-1" y="0"/>
              <a:ext cx="2288839" cy="4410895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44444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11731" y="111731"/>
              <a:ext cx="2065375" cy="405620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 dirty="0"/>
                <a:t>HR</a:t>
              </a:r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1281546" y="1700808"/>
            <a:ext cx="1249098" cy="285202"/>
            <a:chOff x="0" y="-2379"/>
            <a:chExt cx="1776493" cy="405619"/>
          </a:xfrm>
        </p:grpSpPr>
        <p:sp>
          <p:nvSpPr>
            <p:cNvPr id="141" name="Shape 141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Test </a:t>
              </a:r>
              <a:endParaRPr sz="1000" dirty="0"/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1286731" y="2062794"/>
            <a:ext cx="563196" cy="285202"/>
            <a:chOff x="-1" y="-2379"/>
            <a:chExt cx="800988" cy="405619"/>
          </a:xfrm>
        </p:grpSpPr>
        <p:sp>
          <p:nvSpPr>
            <p:cNvPr id="159" name="Shape 159"/>
            <p:cNvSpPr/>
            <p:nvPr/>
          </p:nvSpPr>
          <p:spPr>
            <a:xfrm>
              <a:off x="-1" y="-1"/>
              <a:ext cx="800988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9567" y="-2379"/>
              <a:ext cx="761849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Create</a:t>
              </a:r>
              <a:endParaRPr sz="1000" dirty="0"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907704" y="2065784"/>
            <a:ext cx="709024" cy="285202"/>
            <a:chOff x="-98568" y="-2379"/>
            <a:chExt cx="1008390" cy="405620"/>
          </a:xfrm>
        </p:grpSpPr>
        <p:sp>
          <p:nvSpPr>
            <p:cNvPr id="162" name="Shape 162"/>
            <p:cNvSpPr/>
            <p:nvPr/>
          </p:nvSpPr>
          <p:spPr>
            <a:xfrm>
              <a:off x="-31900" y="-1"/>
              <a:ext cx="800988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-98568" y="-2379"/>
              <a:ext cx="1008390" cy="405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Schedule</a:t>
              </a:r>
              <a:endParaRPr sz="1000" dirty="0"/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1269168" y="3285832"/>
            <a:ext cx="1249097" cy="285202"/>
            <a:chOff x="0" y="-2379"/>
            <a:chExt cx="1776492" cy="405619"/>
          </a:xfrm>
        </p:grpSpPr>
        <p:sp>
          <p:nvSpPr>
            <p:cNvPr id="165" name="Shape 165"/>
            <p:cNvSpPr/>
            <p:nvPr/>
          </p:nvSpPr>
          <p:spPr>
            <a:xfrm>
              <a:off x="0" y="-1"/>
              <a:ext cx="1776492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Contact Colleges</a:t>
              </a:r>
              <a:endParaRPr sz="1000" dirty="0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266185" y="2467737"/>
            <a:ext cx="1249098" cy="285202"/>
            <a:chOff x="0" y="-2379"/>
            <a:chExt cx="1776493" cy="405619"/>
          </a:xfrm>
        </p:grpSpPr>
        <p:sp>
          <p:nvSpPr>
            <p:cNvPr id="168" name="Shape 168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Question Bank</a:t>
              </a:r>
              <a:endParaRPr sz="1000" dirty="0"/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1272157" y="3647406"/>
            <a:ext cx="1249098" cy="285202"/>
            <a:chOff x="0" y="-2379"/>
            <a:chExt cx="1776493" cy="405619"/>
          </a:xfrm>
        </p:grpSpPr>
        <p:sp>
          <p:nvSpPr>
            <p:cNvPr id="171" name="Shape 171"/>
            <p:cNvSpPr/>
            <p:nvPr/>
          </p:nvSpPr>
          <p:spPr>
            <a:xfrm>
              <a:off x="0" y="-1"/>
              <a:ext cx="1776493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000" dirty="0"/>
                <a:t>Profile</a:t>
              </a:r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272157" y="4005064"/>
            <a:ext cx="1249098" cy="285202"/>
            <a:chOff x="0" y="-2379"/>
            <a:chExt cx="1776493" cy="405619"/>
          </a:xfrm>
        </p:grpSpPr>
        <p:sp>
          <p:nvSpPr>
            <p:cNvPr id="174" name="Shape 174"/>
            <p:cNvSpPr/>
            <p:nvPr/>
          </p:nvSpPr>
          <p:spPr>
            <a:xfrm>
              <a:off x="0" y="-1"/>
              <a:ext cx="1776493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3399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3399FF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User Management</a:t>
              </a:r>
              <a:endParaRPr sz="1000" dirty="0"/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1272157" y="2885713"/>
            <a:ext cx="1249098" cy="285202"/>
            <a:chOff x="0" y="-2379"/>
            <a:chExt cx="1776493" cy="405619"/>
          </a:xfrm>
        </p:grpSpPr>
        <p:sp>
          <p:nvSpPr>
            <p:cNvPr id="177" name="Shape 177"/>
            <p:cNvSpPr/>
            <p:nvPr/>
          </p:nvSpPr>
          <p:spPr>
            <a:xfrm>
              <a:off x="0" y="-1"/>
              <a:ext cx="1776493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View Results</a:t>
              </a:r>
              <a:endParaRPr sz="1000" dirty="0"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3754747" y="1161895"/>
            <a:ext cx="1609341" cy="3328055"/>
            <a:chOff x="-1" y="0"/>
            <a:chExt cx="2288839" cy="4410895"/>
          </a:xfrm>
        </p:grpSpPr>
        <p:sp>
          <p:nvSpPr>
            <p:cNvPr id="180" name="Shape 180"/>
            <p:cNvSpPr/>
            <p:nvPr/>
          </p:nvSpPr>
          <p:spPr>
            <a:xfrm>
              <a:off x="-1" y="0"/>
              <a:ext cx="2288839" cy="4410895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44444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1731" y="111731"/>
              <a:ext cx="2065375" cy="405620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COLLEGE</a:t>
              </a:r>
              <a:endParaRPr sz="1000" dirty="0"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3951271" y="1756682"/>
            <a:ext cx="1249098" cy="285202"/>
            <a:chOff x="0" y="-2379"/>
            <a:chExt cx="1776492" cy="405619"/>
          </a:xfrm>
        </p:grpSpPr>
        <p:sp>
          <p:nvSpPr>
            <p:cNvPr id="183" name="Shape 183"/>
            <p:cNvSpPr/>
            <p:nvPr/>
          </p:nvSpPr>
          <p:spPr>
            <a:xfrm>
              <a:off x="0" y="-1"/>
              <a:ext cx="1776492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568" y="-2379"/>
              <a:ext cx="1737355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Store User Data</a:t>
              </a:r>
              <a:endParaRPr sz="1000" dirty="0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3954254" y="2969907"/>
            <a:ext cx="1249098" cy="285202"/>
            <a:chOff x="0" y="-2379"/>
            <a:chExt cx="1776493" cy="405619"/>
          </a:xfrm>
        </p:grpSpPr>
        <p:sp>
          <p:nvSpPr>
            <p:cNvPr id="186" name="Shape 186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Organized Process</a:t>
              </a:r>
              <a:endParaRPr sz="1000" dirty="0"/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3951271" y="2151811"/>
            <a:ext cx="1249098" cy="285202"/>
            <a:chOff x="0" y="-2379"/>
            <a:chExt cx="1776492" cy="405619"/>
          </a:xfrm>
        </p:grpSpPr>
        <p:sp>
          <p:nvSpPr>
            <p:cNvPr id="189" name="Shape 189"/>
            <p:cNvSpPr/>
            <p:nvPr/>
          </p:nvSpPr>
          <p:spPr>
            <a:xfrm>
              <a:off x="0" y="-1"/>
              <a:ext cx="1776492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Assess Candidates</a:t>
              </a:r>
              <a:endParaRPr sz="1000" dirty="0"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3957244" y="2569788"/>
            <a:ext cx="1249098" cy="285202"/>
            <a:chOff x="0" y="-2379"/>
            <a:chExt cx="1776492" cy="405619"/>
          </a:xfrm>
        </p:grpSpPr>
        <p:sp>
          <p:nvSpPr>
            <p:cNvPr id="198" name="Shape 198"/>
            <p:cNvSpPr/>
            <p:nvPr/>
          </p:nvSpPr>
          <p:spPr>
            <a:xfrm>
              <a:off x="0" y="-1"/>
              <a:ext cx="1776492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Reduce Overheads</a:t>
              </a:r>
              <a:endParaRPr sz="1000" dirty="0"/>
            </a:p>
          </p:txBody>
        </p:sp>
      </p:grpSp>
      <p:grpSp>
        <p:nvGrpSpPr>
          <p:cNvPr id="233" name="Group 233"/>
          <p:cNvGrpSpPr/>
          <p:nvPr/>
        </p:nvGrpSpPr>
        <p:grpSpPr>
          <a:xfrm>
            <a:off x="6516216" y="1161895"/>
            <a:ext cx="1609340" cy="3326257"/>
            <a:chOff x="-1" y="0"/>
            <a:chExt cx="2288839" cy="4410893"/>
          </a:xfrm>
        </p:grpSpPr>
        <p:sp>
          <p:nvSpPr>
            <p:cNvPr id="231" name="Shape 231"/>
            <p:cNvSpPr/>
            <p:nvPr/>
          </p:nvSpPr>
          <p:spPr>
            <a:xfrm>
              <a:off x="-1" y="0"/>
              <a:ext cx="2288839" cy="4410893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44444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11731" y="111731"/>
              <a:ext cx="2065375" cy="405621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CANDIDATE</a:t>
              </a:r>
              <a:endParaRPr sz="1000" dirty="0"/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6717080" y="1754886"/>
            <a:ext cx="1249098" cy="285202"/>
            <a:chOff x="0" y="-2379"/>
            <a:chExt cx="1776493" cy="405619"/>
          </a:xfrm>
        </p:grpSpPr>
        <p:sp>
          <p:nvSpPr>
            <p:cNvPr id="234" name="Shape 234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Pre-assessment</a:t>
              </a:r>
              <a:endParaRPr sz="1000" dirty="0"/>
            </a:p>
          </p:txBody>
        </p:sp>
      </p:grpSp>
      <p:grpSp>
        <p:nvGrpSpPr>
          <p:cNvPr id="239" name="Group 239"/>
          <p:cNvGrpSpPr/>
          <p:nvPr/>
        </p:nvGrpSpPr>
        <p:grpSpPr>
          <a:xfrm>
            <a:off x="6737628" y="2180034"/>
            <a:ext cx="1228550" cy="286647"/>
            <a:chOff x="0" y="-1"/>
            <a:chExt cx="1747269" cy="407675"/>
          </a:xfrm>
        </p:grpSpPr>
        <p:sp>
          <p:nvSpPr>
            <p:cNvPr id="237" name="Shape 237"/>
            <p:cNvSpPr/>
            <p:nvPr/>
          </p:nvSpPr>
          <p:spPr>
            <a:xfrm>
              <a:off x="0" y="-1"/>
              <a:ext cx="1747269" cy="407675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901" y="1025"/>
              <a:ext cx="170746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000" dirty="0"/>
                <a:t>Placements</a:t>
              </a:r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6720064" y="3401398"/>
            <a:ext cx="1249098" cy="285202"/>
            <a:chOff x="0" y="-2379"/>
            <a:chExt cx="1776492" cy="405619"/>
          </a:xfrm>
        </p:grpSpPr>
        <p:sp>
          <p:nvSpPr>
            <p:cNvPr id="240" name="Shape 240"/>
            <p:cNvSpPr/>
            <p:nvPr/>
          </p:nvSpPr>
          <p:spPr>
            <a:xfrm>
              <a:off x="0" y="-1"/>
              <a:ext cx="1776492" cy="400868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9568" y="-2379"/>
              <a:ext cx="1737356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000" dirty="0"/>
                <a:t>Notice Board</a:t>
              </a:r>
            </a:p>
          </p:txBody>
        </p:sp>
      </p:grpSp>
      <p:grpSp>
        <p:nvGrpSpPr>
          <p:cNvPr id="245" name="Group 245"/>
          <p:cNvGrpSpPr/>
          <p:nvPr/>
        </p:nvGrpSpPr>
        <p:grpSpPr>
          <a:xfrm>
            <a:off x="6717080" y="2583303"/>
            <a:ext cx="1249098" cy="285202"/>
            <a:chOff x="0" y="-2379"/>
            <a:chExt cx="1776493" cy="405619"/>
          </a:xfrm>
        </p:grpSpPr>
        <p:sp>
          <p:nvSpPr>
            <p:cNvPr id="243" name="Shape 243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000"/>
                <a:t>Courses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6723054" y="3001280"/>
            <a:ext cx="1249098" cy="285202"/>
            <a:chOff x="0" y="-2379"/>
            <a:chExt cx="1776493" cy="405619"/>
          </a:xfrm>
        </p:grpSpPr>
        <p:sp>
          <p:nvSpPr>
            <p:cNvPr id="252" name="Shape 252"/>
            <p:cNvSpPr/>
            <p:nvPr/>
          </p:nvSpPr>
          <p:spPr>
            <a:xfrm>
              <a:off x="0" y="-1"/>
              <a:ext cx="1776493" cy="400867"/>
            </a:xfrm>
            <a:prstGeom prst="roundRect">
              <a:avLst>
                <a:gd name="adj" fmla="val 11719"/>
              </a:avLst>
            </a:prstGeom>
            <a:solidFill>
              <a:srgbClr val="FFFFFF"/>
            </a:solidFill>
            <a:ln w="25400" cap="flat">
              <a:solidFill>
                <a:srgbClr val="47C6F8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9568" y="-2379"/>
              <a:ext cx="1737357" cy="405619"/>
            </a:xfrm>
            <a:prstGeom prst="rect">
              <a:avLst/>
            </a:prstGeom>
            <a:noFill/>
            <a:ln w="12700" cap="flat">
              <a:solidFill>
                <a:srgbClr val="47C6F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lang="en-IN" sz="1000" dirty="0" smtClean="0"/>
                <a:t>Practice</a:t>
              </a:r>
              <a:endParaRPr sz="10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688" y="4714560"/>
            <a:ext cx="8544792" cy="1666768"/>
            <a:chOff x="803425" y="4646705"/>
            <a:chExt cx="7554170" cy="2002121"/>
          </a:xfrm>
        </p:grpSpPr>
        <p:sp>
          <p:nvSpPr>
            <p:cNvPr id="123" name="Shape 123"/>
            <p:cNvSpPr/>
            <p:nvPr/>
          </p:nvSpPr>
          <p:spPr>
            <a:xfrm>
              <a:off x="803425" y="4646705"/>
              <a:ext cx="7554170" cy="2002121"/>
            </a:xfrm>
            <a:prstGeom prst="roundRect">
              <a:avLst>
                <a:gd name="adj" fmla="val 11719"/>
              </a:avLst>
            </a:prstGeom>
            <a:solidFill>
              <a:schemeClr val="bg1">
                <a:lumMod val="95000"/>
              </a:schemeClr>
            </a:solidFill>
            <a:ln w="12700" cap="flat">
              <a:solidFill>
                <a:srgbClr val="06AAE8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185" y="5467230"/>
              <a:ext cx="7384650" cy="361070"/>
            </a:xfrm>
            <a:prstGeom prst="rect">
              <a:avLst/>
            </a:prstGeom>
            <a:noFill/>
            <a:ln w="12700" cap="flat">
              <a:solidFill>
                <a:srgbClr val="06AAE8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algn="l" defTabSz="457200">
                <a:defRPr sz="1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lang="en-IN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Procured Framework</a:t>
              </a:r>
              <a:endParaRPr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775856" y="5670886"/>
              <a:ext cx="1294909" cy="415640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6796145" y="5614987"/>
              <a:ext cx="1254329" cy="527436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 dirty="0">
                  <a:latin typeface="Arial" panose="020B0604020202020204" pitchFamily="34" charset="0"/>
                  <a:cs typeface="Arial" panose="020B0604020202020204" pitchFamily="34" charset="0"/>
                </a:rPr>
                <a:t>Application Management</a:t>
              </a:r>
            </a:p>
          </p:txBody>
        </p:sp>
        <p:sp>
          <p:nvSpPr>
            <p:cNvPr id="129" name="Shape 129"/>
            <p:cNvSpPr/>
            <p:nvPr/>
          </p:nvSpPr>
          <p:spPr>
            <a:xfrm>
              <a:off x="3462964" y="5163076"/>
              <a:ext cx="1294909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3483253" y="5199603"/>
              <a:ext cx="1254329" cy="342585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Security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6785809" y="5163076"/>
              <a:ext cx="1249098" cy="415640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6806098" y="5199603"/>
              <a:ext cx="1208518" cy="342584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 dirty="0">
                  <a:latin typeface="Arial" panose="020B0604020202020204" pitchFamily="34" charset="0"/>
                  <a:cs typeface="Arial" panose="020B0604020202020204" pitchFamily="34" charset="0"/>
                </a:rPr>
                <a:t>Role Administration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3462964" y="5673516"/>
              <a:ext cx="1294909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3483253" y="5710043"/>
              <a:ext cx="1254329" cy="342585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Authentication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122661" y="5673516"/>
              <a:ext cx="1294908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5142949" y="5710043"/>
              <a:ext cx="1254329" cy="342585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Analytics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6778845" y="6181870"/>
              <a:ext cx="1294908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6799133" y="6218395"/>
              <a:ext cx="1254329" cy="342584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 dirty="0">
                  <a:latin typeface="Arial" panose="020B0604020202020204" pitchFamily="34" charset="0"/>
                  <a:cs typeface="Arial" panose="020B0604020202020204" pitchFamily="34" charset="0"/>
                </a:rPr>
                <a:t>Offline Support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3465955" y="6184500"/>
              <a:ext cx="1294908" cy="415639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3486244" y="6221026"/>
              <a:ext cx="1254329" cy="342584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Notifications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3465952" y="4880411"/>
              <a:ext cx="4604813" cy="189154"/>
            </a:xfrm>
            <a:prstGeom prst="roundRect">
              <a:avLst>
                <a:gd name="adj" fmla="val 11719"/>
              </a:avLst>
            </a:prstGeom>
            <a:solidFill>
              <a:srgbClr val="47C6F8"/>
            </a:solidFill>
            <a:ln w="12700" cap="flat">
              <a:solidFill>
                <a:srgbClr val="F6924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321457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3476505" y="4803696"/>
              <a:ext cx="4583709" cy="342584"/>
            </a:xfrm>
            <a:prstGeom prst="rect">
              <a:avLst/>
            </a:prstGeom>
            <a:solidFill>
              <a:srgbClr val="47C6F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457200">
                <a:defRPr sz="14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/>
              </a:pPr>
              <a:r>
                <a:rPr sz="1000">
                  <a:latin typeface="Arial" panose="020B0604020202020204" pitchFamily="34" charset="0"/>
                  <a:cs typeface="Arial" panose="020B0604020202020204" pitchFamily="34" charset="0"/>
                </a:rPr>
                <a:t>Management Console</a:t>
              </a:r>
            </a:p>
          </p:txBody>
        </p:sp>
      </p:grpSp>
      <p:sp>
        <p:nvSpPr>
          <p:cNvPr id="283" name="Parallelogram 282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4" name="Parallelogram 283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5" name="Parallelogram 284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6" name="Parallelogram 285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8" name="TextBox 287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Domain-wise scenarios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7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0800000" flipV="1">
            <a:off x="-612576" y="-27383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arallelogram 4"/>
          <p:cNvSpPr/>
          <p:nvPr/>
        </p:nvSpPr>
        <p:spPr>
          <a:xfrm flipV="1">
            <a:off x="827584" y="-27383"/>
            <a:ext cx="720080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>
            <a:off x="-36512" y="-1467544"/>
            <a:ext cx="6336704" cy="10297144"/>
          </a:xfrm>
          <a:prstGeom prst="rtTriangle">
            <a:avLst/>
          </a:prstGeom>
          <a:solidFill>
            <a:srgbClr val="30303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allelogram 6"/>
          <p:cNvSpPr/>
          <p:nvPr/>
        </p:nvSpPr>
        <p:spPr>
          <a:xfrm flipV="1">
            <a:off x="1331640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Parallelogram 8"/>
          <p:cNvSpPr/>
          <p:nvPr/>
        </p:nvSpPr>
        <p:spPr>
          <a:xfrm flipV="1">
            <a:off x="8100392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691680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Database Diagram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42654"/>
            <a:ext cx="7556075" cy="57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40"/>
          <p:cNvSpPr/>
          <p:nvPr/>
        </p:nvSpPr>
        <p:spPr>
          <a:xfrm>
            <a:off x="539824" y="2492896"/>
            <a:ext cx="2448000" cy="345638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 dirty="0"/>
          </a:p>
        </p:txBody>
      </p:sp>
      <p:sp>
        <p:nvSpPr>
          <p:cNvPr id="5" name="Shape 843"/>
          <p:cNvSpPr/>
          <p:nvPr/>
        </p:nvSpPr>
        <p:spPr>
          <a:xfrm>
            <a:off x="3347864" y="2492896"/>
            <a:ext cx="2448000" cy="345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/>
          </a:p>
        </p:txBody>
      </p:sp>
      <p:sp>
        <p:nvSpPr>
          <p:cNvPr id="6" name="Shape 846"/>
          <p:cNvSpPr/>
          <p:nvPr/>
        </p:nvSpPr>
        <p:spPr>
          <a:xfrm>
            <a:off x="6228184" y="2492896"/>
            <a:ext cx="2448272" cy="3456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/>
          </a:p>
        </p:txBody>
      </p:sp>
      <p:sp>
        <p:nvSpPr>
          <p:cNvPr id="12" name="Parallelogram 11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Parallelogram 12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Parallelogram 14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Admin Workbench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1484784"/>
            <a:ext cx="867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The Admin workbench allows evaluators to control and monitor key aspects of the app and data source integration.</a:t>
            </a:r>
            <a:endParaRPr lang="en-IN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824" y="2573030"/>
            <a:ext cx="24480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Data source </a:t>
            </a: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management</a:t>
            </a:r>
          </a:p>
          <a:p>
            <a:pPr>
              <a:lnSpc>
                <a:spcPct val="125000"/>
              </a:lnSpc>
            </a:pPr>
            <a:endParaRPr lang="en-IN" b="1" dirty="0" smtClean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Create and schedule tests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Upload question papers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Start and stop test</a:t>
            </a:r>
            <a:endParaRPr lang="en-IN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2564904"/>
            <a:ext cx="2448000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User </a:t>
            </a:r>
            <a:r>
              <a:rPr lang="en-IN" b="1" dirty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management</a:t>
            </a:r>
          </a:p>
          <a:p>
            <a:pPr>
              <a:lnSpc>
                <a:spcPct val="125000"/>
              </a:lnSpc>
            </a:pP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Sorting based on scores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Real time access to user data with an option for comments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Collaborate with colleagues during interview process.</a:t>
            </a:r>
            <a:endParaRPr lang="en-IN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IN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28184" y="2564904"/>
            <a:ext cx="24482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sz="1600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Test Reports</a:t>
            </a: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>
              <a:lnSpc>
                <a:spcPct val="125000"/>
              </a:lnSpc>
            </a:pP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Sectional test results.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Analysis at forefront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Sorting based on shortlisting criteria.</a:t>
            </a:r>
            <a:endParaRPr lang="en-IN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211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40"/>
          <p:cNvSpPr/>
          <p:nvPr/>
        </p:nvSpPr>
        <p:spPr>
          <a:xfrm>
            <a:off x="539824" y="2492896"/>
            <a:ext cx="2448000" cy="345638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 dirty="0"/>
          </a:p>
        </p:txBody>
      </p:sp>
      <p:sp>
        <p:nvSpPr>
          <p:cNvPr id="5" name="Shape 843"/>
          <p:cNvSpPr/>
          <p:nvPr/>
        </p:nvSpPr>
        <p:spPr>
          <a:xfrm>
            <a:off x="3347864" y="2492896"/>
            <a:ext cx="2448000" cy="345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/>
          </a:p>
        </p:txBody>
      </p:sp>
      <p:sp>
        <p:nvSpPr>
          <p:cNvPr id="6" name="Shape 846"/>
          <p:cNvSpPr/>
          <p:nvPr/>
        </p:nvSpPr>
        <p:spPr>
          <a:xfrm>
            <a:off x="6228184" y="2492896"/>
            <a:ext cx="2448272" cy="3456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27093" tIns="27093" rIns="27093" bIns="27093" anchor="ctr"/>
          <a:lstStyle/>
          <a:p>
            <a:pPr lvl="0" defTabSz="825500">
              <a:defRPr sz="2200"/>
            </a:pPr>
            <a:endParaRPr/>
          </a:p>
        </p:txBody>
      </p:sp>
      <p:sp>
        <p:nvSpPr>
          <p:cNvPr id="12" name="Parallelogram 11"/>
          <p:cNvSpPr/>
          <p:nvPr/>
        </p:nvSpPr>
        <p:spPr>
          <a:xfrm flipV="1">
            <a:off x="1043608" y="260648"/>
            <a:ext cx="7200800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Parallelogram 12"/>
          <p:cNvSpPr/>
          <p:nvPr/>
        </p:nvSpPr>
        <p:spPr>
          <a:xfrm rot="10800000" flipV="1">
            <a:off x="-828600" y="-27384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Parallelogram 13"/>
          <p:cNvSpPr/>
          <p:nvPr/>
        </p:nvSpPr>
        <p:spPr>
          <a:xfrm flipV="1">
            <a:off x="611560" y="-27384"/>
            <a:ext cx="648072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Parallelogram 14"/>
          <p:cNvSpPr/>
          <p:nvPr/>
        </p:nvSpPr>
        <p:spPr>
          <a:xfrm flipV="1">
            <a:off x="7812360" y="260648"/>
            <a:ext cx="1872208" cy="648072"/>
          </a:xfrm>
          <a:prstGeom prst="parallelogram">
            <a:avLst>
              <a:gd name="adj" fmla="val 60834"/>
            </a:avLst>
          </a:prstGeom>
          <a:solidFill>
            <a:srgbClr val="47C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1403648" y="3953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User Workbench</a:t>
            </a:r>
            <a:endParaRPr lang="en-IN" sz="20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1484784"/>
            <a:ext cx="867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The User workbench allows test takers to update their details, appear for the test and navigate among sections.</a:t>
            </a:r>
            <a:endParaRPr lang="en-IN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824" y="2492896"/>
            <a:ext cx="2448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Update Details</a:t>
            </a:r>
          </a:p>
          <a:p>
            <a:pPr>
              <a:lnSpc>
                <a:spcPct val="125000"/>
              </a:lnSpc>
            </a:pPr>
            <a:endParaRPr lang="en-IN" b="1" dirty="0" smtClean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Update personal details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Update Educational details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Reset Password</a:t>
            </a:r>
            <a:endParaRPr lang="en-IN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2504941"/>
            <a:ext cx="2448000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Take Test</a:t>
            </a:r>
            <a:endParaRPr lang="en-IN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>
              <a:lnSpc>
                <a:spcPct val="125000"/>
              </a:lnSpc>
            </a:pP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Appear for the test by entering the Test ID provided by the HR or do a pre-asses.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Browse through various questions easily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Mark question for review if unsure</a:t>
            </a:r>
            <a:endParaRPr lang="en-IN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8184" y="2492896"/>
            <a:ext cx="2448272" cy="376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b="1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Feeds and feedback</a:t>
            </a:r>
            <a:endParaRPr lang="en-IN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>
              <a:lnSpc>
                <a:spcPct val="125000"/>
              </a:lnSpc>
            </a:pPr>
            <a:endParaRPr lang="en-IN" sz="1600" b="1" dirty="0">
              <a:solidFill>
                <a:srgbClr val="FFFFFF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Share your test experience on social media to increase your visibility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FFFFFF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Give feedback to the system administrator and get a better experience at the next login.</a:t>
            </a:r>
            <a:endParaRPr lang="en-IN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IN" sz="1600" dirty="0"/>
          </a:p>
        </p:txBody>
      </p:sp>
      <p:sp>
        <p:nvSpPr>
          <p:cNvPr id="2" name="Rectangle 1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847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428</Words>
  <Application>Microsoft Office PowerPoint</Application>
  <PresentationFormat>On-screen Show (4:3)</PresentationFormat>
  <Paragraphs>108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48</cp:revision>
  <dcterms:created xsi:type="dcterms:W3CDTF">2016-09-20T02:33:07Z</dcterms:created>
  <dcterms:modified xsi:type="dcterms:W3CDTF">2016-09-21T09:56:20Z</dcterms:modified>
</cp:coreProperties>
</file>